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 showSpecialPlsOnTitleSld="0">
  <p:sldMasterIdLst>
    <p:sldMasterId id="2147483648" r:id="rId3"/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Lora"/>
      <p:regular r:id="rId16"/>
      <p:bold r:id="rId17"/>
      <p:italic r:id="rId18"/>
      <p:boldItalic r:id="rId19"/>
    </p:embeddedFont>
    <p:embeddedFont>
      <p:font typeface="Quattrocento Sans"/>
      <p:regular r:id="rId20"/>
      <p:bold r:id="rId21"/>
      <p:italic r:id="rId22"/>
      <p:boldItalic r:id="rId23"/>
    </p:embeddedFont>
    <p:embeddedFont>
      <p:font typeface="Arial Black"/>
      <p:regular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5" roundtripDataSignature="AMtx7miz0Bup90rPgrh0laV7gizOCRYgr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QuattrocentoSans-regular.fntdata"/><Relationship Id="rId22" Type="http://schemas.openxmlformats.org/officeDocument/2006/relationships/font" Target="fonts/QuattrocentoSans-italic.fntdata"/><Relationship Id="rId21" Type="http://schemas.openxmlformats.org/officeDocument/2006/relationships/font" Target="fonts/QuattrocentoSans-bold.fntdata"/><Relationship Id="rId24" Type="http://schemas.openxmlformats.org/officeDocument/2006/relationships/font" Target="fonts/ArialBlack-regular.fntdata"/><Relationship Id="rId23" Type="http://schemas.openxmlformats.org/officeDocument/2006/relationships/font" Target="fonts/QuattrocentoSans-boldItalic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Lora-bold.fntdata"/><Relationship Id="rId16" Type="http://schemas.openxmlformats.org/officeDocument/2006/relationships/font" Target="fonts/Lora-regular.fntdata"/><Relationship Id="rId19" Type="http://schemas.openxmlformats.org/officeDocument/2006/relationships/font" Target="fonts/Lora-boldItalic.fntdata"/><Relationship Id="rId18" Type="http://schemas.openxmlformats.org/officeDocument/2006/relationships/font" Target="fonts/Lora-italic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97c45a9179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g397c45a9179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39cb380f1e2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g39cb380f1e2_5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97c45a9179_2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397c45a9179_2_8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97c862f4b3_6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397c862f4b3_6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97c45a9179_2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g397c45a9179_2_9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397c45a9179_2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g397c45a9179_2_13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97c45a9179_2_1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g397c45a9179_2_13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397c862f4b3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g397c862f4b3_4_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397c45a9179_2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3" name="Google Shape;233;g397c45a9179_2_15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397c45a9179_2_1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g397c45a9179_2_17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letely blank">
  <p:cSld name="BLANK_1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4" name="Google Shape;64;p18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5" name="Google Shape;65;p18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18"/>
          <p:cNvSpPr txBox="1"/>
          <p:nvPr>
            <p:ph idx="12" type="sldNum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97c45a9179_2_6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5" name="Google Shape;75;g397c45a9179_2_6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76" name="Google Shape;76;g397c45a9179_2_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g397c45a9179_2_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8" name="Google Shape;78;g397c45a9179_2_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97c45a9179_2_12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1" name="Google Shape;81;g397c45a9179_2_12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g397c45a9179_2_1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g397c45a9179_2_1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g397c45a9179_2_1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97c45a9179_2_18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g397c45a9179_2_18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88" name="Google Shape;88;g397c45a9179_2_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9" name="Google Shape;89;g397c45a9179_2_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0" name="Google Shape;90;g397c45a9179_2_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97c45a9179_2_24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g397c45a9179_2_24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4" name="Google Shape;94;g397c45a9179_2_24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5" name="Google Shape;95;g397c45a9179_2_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g397c45a9179_2_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g397c45a9179_2_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97c45a9179_2_31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0" name="Google Shape;100;g397c45a9179_2_31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1" name="Google Shape;101;g397c45a9179_2_31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2" name="Google Shape;102;g397c45a9179_2_31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103" name="Google Shape;103;g397c45a9179_2_31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4" name="Google Shape;104;g397c45a9179_2_3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g397c45a9179_2_3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6" name="Google Shape;106;g397c45a9179_2_3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97c45a9179_2_4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g397c45a9179_2_4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0" name="Google Shape;110;g397c45a9179_2_4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g397c45a9179_2_4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97c45a9179_2_4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4" name="Google Shape;114;g397c45a9179_2_4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g397c45a9179_2_4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97c45a9179_2_49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g397c45a9179_2_49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19" name="Google Shape;119;g397c45a9179_2_49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20" name="Google Shape;120;g397c45a9179_2_4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g397c45a9179_2_4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2" name="Google Shape;122;g397c45a9179_2_4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97c45a9179_2_56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g397c45a9179_2_56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g397c45a9179_2_56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27" name="Google Shape;127;g397c45a9179_2_5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g397c45a9179_2_5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g397c45a9179_2_5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1 column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Google Shape;12;p10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10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8E7CC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0"/>
          <p:cNvSpPr txBox="1"/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latin typeface="Lora"/>
                <a:ea typeface="Lora"/>
                <a:cs typeface="Lora"/>
                <a:sym typeface="Lora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None/>
              <a:defRPr b="1" sz="2000"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15" name="Google Shape;15;p10"/>
          <p:cNvSpPr txBox="1"/>
          <p:nvPr>
            <p:ph idx="1" type="body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4EA7"/>
              </a:buClr>
              <a:buSzPts val="2400"/>
              <a:buFont typeface="Quattrocento Sans"/>
              <a:buChar char="◉"/>
              <a:defRPr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2000"/>
              <a:buFont typeface="Quattrocento Sans"/>
              <a:buChar char="○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2000"/>
              <a:buFont typeface="Quattrocento Sans"/>
              <a:buChar char="■"/>
              <a:defRPr sz="2000"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Font typeface="Quattrocento Sans"/>
              <a:buChar char="●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Font typeface="Quattrocento Sans"/>
              <a:buChar char="○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Font typeface="Quattrocento Sans"/>
              <a:buChar char="■"/>
              <a:defRPr sz="1800"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cxnSp>
        <p:nvCxnSpPr>
          <p:cNvPr id="16" name="Google Shape;16;p10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10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97c45a9179_2_6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2" name="Google Shape;132;g397c45a9179_2_6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3" name="Google Shape;133;g397c45a9179_2_6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4" name="Google Shape;134;g397c45a9179_2_6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5" name="Google Shape;135;g397c45a9179_2_6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97c45a9179_2_69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" name="Google Shape;138;g397c45a9179_2_69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9" name="Google Shape;139;g397c45a9179_2_6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g397c45a9179_2_6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1" name="Google Shape;141;g397c45a9179_2_6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1"/>
          <p:cNvSpPr txBox="1"/>
          <p:nvPr>
            <p:ph type="ctrTitle"/>
          </p:nvPr>
        </p:nvSpPr>
        <p:spPr>
          <a:xfrm>
            <a:off x="996630" y="2003888"/>
            <a:ext cx="45237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cxnSp>
        <p:nvCxnSpPr>
          <p:cNvPr id="20" name="Google Shape;20;p11"/>
          <p:cNvCxnSpPr/>
          <p:nvPr/>
        </p:nvCxnSpPr>
        <p:spPr>
          <a:xfrm>
            <a:off x="-6025" y="3676512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" name="Google Shape;21;p11"/>
          <p:cNvSpPr/>
          <p:nvPr/>
        </p:nvSpPr>
        <p:spPr>
          <a:xfrm>
            <a:off x="1117950" y="3393000"/>
            <a:ext cx="567000" cy="567000"/>
          </a:xfrm>
          <a:prstGeom prst="ellipse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ubtitle">
  <p:cSld name="TITLE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2"/>
          <p:cNvSpPr txBox="1"/>
          <p:nvPr>
            <p:ph idx="1" type="subTitle"/>
          </p:nvPr>
        </p:nvSpPr>
        <p:spPr>
          <a:xfrm>
            <a:off x="2022300" y="2815923"/>
            <a:ext cx="55914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sz="1400">
                <a:highlight>
                  <a:schemeClr val="accent1"/>
                </a:highlight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None/>
              <a:defRPr sz="1400">
                <a:solidFill>
                  <a:schemeClr val="dk2"/>
                </a:solidFill>
                <a:highlight>
                  <a:schemeClr val="accent1"/>
                </a:highlight>
              </a:defRPr>
            </a:lvl9pPr>
          </a:lstStyle>
          <a:p/>
        </p:txBody>
      </p:sp>
      <p:cxnSp>
        <p:nvCxnSpPr>
          <p:cNvPr id="24" name="Google Shape;24;p12"/>
          <p:cNvCxnSpPr/>
          <p:nvPr/>
        </p:nvCxnSpPr>
        <p:spPr>
          <a:xfrm>
            <a:off x="-6025" y="2571762"/>
            <a:ext cx="19845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12"/>
          <p:cNvSpPr/>
          <p:nvPr/>
        </p:nvSpPr>
        <p:spPr>
          <a:xfrm>
            <a:off x="1117950" y="2288250"/>
            <a:ext cx="567000" cy="567000"/>
          </a:xfrm>
          <a:prstGeom prst="ellipse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12"/>
          <p:cNvSpPr txBox="1"/>
          <p:nvPr>
            <p:ph type="ctrTitle"/>
          </p:nvPr>
        </p:nvSpPr>
        <p:spPr>
          <a:xfrm>
            <a:off x="2022225" y="1693523"/>
            <a:ext cx="37878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cxnSp>
        <p:nvCxnSpPr>
          <p:cNvPr id="27" name="Google Shape;27;p12"/>
          <p:cNvCxnSpPr/>
          <p:nvPr/>
        </p:nvCxnSpPr>
        <p:spPr>
          <a:xfrm>
            <a:off x="5898975" y="2571750"/>
            <a:ext cx="32511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8" name="Google Shape;28;p12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_1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3"/>
          <p:cNvSpPr txBox="1"/>
          <p:nvPr>
            <p:ph idx="1" type="body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381000" lvl="0" marL="457200" algn="ctr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i="1" sz="2400">
                <a:latin typeface="Lora"/>
                <a:ea typeface="Lora"/>
                <a:cs typeface="Lora"/>
                <a:sym typeface="Lora"/>
              </a:defRPr>
            </a:lvl1pPr>
            <a:lvl2pPr indent="-355600" lvl="1" marL="914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indent="-355600" lvl="2" marL="1371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indent="-381000" lvl="3" marL="1828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i="1" sz="2400">
                <a:latin typeface="Lora"/>
                <a:ea typeface="Lora"/>
                <a:cs typeface="Lora"/>
                <a:sym typeface="Lora"/>
              </a:defRPr>
            </a:lvl4pPr>
            <a:lvl5pPr indent="-381000" lvl="4" marL="22860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i="1" sz="2400">
                <a:latin typeface="Lora"/>
                <a:ea typeface="Lora"/>
                <a:cs typeface="Lora"/>
                <a:sym typeface="Lora"/>
              </a:defRPr>
            </a:lvl5pPr>
            <a:lvl6pPr indent="-381000" lvl="5" marL="2743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i="1" sz="2400">
                <a:latin typeface="Lora"/>
                <a:ea typeface="Lora"/>
                <a:cs typeface="Lora"/>
                <a:sym typeface="Lora"/>
              </a:defRPr>
            </a:lvl6pPr>
            <a:lvl7pPr indent="-381000" lvl="6" marL="32004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i="1" sz="2400">
                <a:latin typeface="Lora"/>
                <a:ea typeface="Lora"/>
                <a:cs typeface="Lora"/>
                <a:sym typeface="Lora"/>
              </a:defRPr>
            </a:lvl7pPr>
            <a:lvl8pPr indent="-381000" lvl="7" marL="36576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i="1" sz="2400">
                <a:latin typeface="Lora"/>
                <a:ea typeface="Lora"/>
                <a:cs typeface="Lora"/>
                <a:sym typeface="Lora"/>
              </a:defRPr>
            </a:lvl8pPr>
            <a:lvl9pPr indent="-381000" lvl="8" marL="41148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i="1" sz="2400"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cxnSp>
        <p:nvCxnSpPr>
          <p:cNvPr id="31" name="Google Shape;31;p13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13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13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n" sz="3600" u="none" cap="none" strike="noStrike">
                <a:solidFill>
                  <a:srgbClr val="000000"/>
                </a:solidFill>
                <a:latin typeface="Lora"/>
                <a:ea typeface="Lora"/>
                <a:cs typeface="Lora"/>
                <a:sym typeface="Lora"/>
              </a:rPr>
              <a:t>“</a:t>
            </a:r>
            <a:endParaRPr b="1" i="0" sz="3600" u="none" cap="none" strike="noStrike">
              <a:solidFill>
                <a:srgbClr val="000000"/>
              </a:solidFill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34" name="Google Shape;34;p13"/>
          <p:cNvSpPr txBox="1"/>
          <p:nvPr>
            <p:ph idx="12" type="sldNum"/>
          </p:nvPr>
        </p:nvSpPr>
        <p:spPr>
          <a:xfrm>
            <a:off x="4297650" y="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2 columns" type="twoColTx">
  <p:cSld name="TITLE_AND_TWO_COLUMNS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4"/>
          <p:cNvSpPr txBox="1"/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37" name="Google Shape;37;p14"/>
          <p:cNvSpPr txBox="1"/>
          <p:nvPr>
            <p:ph idx="1" type="body"/>
          </p:nvPr>
        </p:nvSpPr>
        <p:spPr>
          <a:xfrm>
            <a:off x="1381250" y="1618700"/>
            <a:ext cx="3425400" cy="3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sp>
        <p:nvSpPr>
          <p:cNvPr id="38" name="Google Shape;38;p14"/>
          <p:cNvSpPr txBox="1"/>
          <p:nvPr>
            <p:ph idx="2" type="body"/>
          </p:nvPr>
        </p:nvSpPr>
        <p:spPr>
          <a:xfrm>
            <a:off x="5012916" y="1618700"/>
            <a:ext cx="3425400" cy="3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556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000"/>
              <a:buChar char="◉"/>
              <a:defRPr sz="2000"/>
            </a:lvl1pPr>
            <a:lvl2pPr indent="-3556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2pPr>
            <a:lvl3pPr indent="-3556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3pPr>
            <a:lvl4pPr indent="-3556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indent="-3556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indent="-3556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indent="-3556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indent="-3556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/>
        </p:txBody>
      </p:sp>
      <p:cxnSp>
        <p:nvCxnSpPr>
          <p:cNvPr id="39" name="Google Shape;39;p14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14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1" name="Google Shape;41;p14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14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3 columns">
  <p:cSld name="TITLE_AND_TWO_COLUMNS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5"/>
          <p:cNvSpPr txBox="1"/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sp>
        <p:nvSpPr>
          <p:cNvPr id="45" name="Google Shape;45;p15"/>
          <p:cNvSpPr txBox="1"/>
          <p:nvPr>
            <p:ph idx="1" type="body"/>
          </p:nvPr>
        </p:nvSpPr>
        <p:spPr>
          <a:xfrm>
            <a:off x="1381250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6" name="Google Shape;46;p15"/>
          <p:cNvSpPr txBox="1"/>
          <p:nvPr>
            <p:ph idx="2" type="body"/>
          </p:nvPr>
        </p:nvSpPr>
        <p:spPr>
          <a:xfrm>
            <a:off x="3834912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47" name="Google Shape;47;p15"/>
          <p:cNvSpPr txBox="1"/>
          <p:nvPr>
            <p:ph idx="3" type="body"/>
          </p:nvPr>
        </p:nvSpPr>
        <p:spPr>
          <a:xfrm>
            <a:off x="6288573" y="1651075"/>
            <a:ext cx="2334000" cy="312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1800"/>
              <a:buChar char="◉"/>
              <a:defRPr sz="1800"/>
            </a:lvl1pPr>
            <a:lvl2pPr indent="-342900" lvl="1" marL="914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indent="-342900" lvl="4" marL="22860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indent="-342900" lvl="5" marL="2743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indent="-342900" lvl="7" marL="3657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indent="-342900" lvl="8" marL="41148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cxnSp>
        <p:nvCxnSpPr>
          <p:cNvPr id="48" name="Google Shape;48;p15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9" name="Google Shape;49;p15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" name="Google Shape;50;p15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15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6"/>
          <p:cNvSpPr txBox="1"/>
          <p:nvPr>
            <p:ph type="title"/>
          </p:nvPr>
        </p:nvSpPr>
        <p:spPr>
          <a:xfrm>
            <a:off x="1381250" y="896112"/>
            <a:ext cx="38784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/>
        </p:txBody>
      </p:sp>
      <p:cxnSp>
        <p:nvCxnSpPr>
          <p:cNvPr id="54" name="Google Shape;54;p16"/>
          <p:cNvCxnSpPr/>
          <p:nvPr/>
        </p:nvCxnSpPr>
        <p:spPr>
          <a:xfrm>
            <a:off x="0" y="1131725"/>
            <a:ext cx="13758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5" name="Google Shape;55;p16"/>
          <p:cNvSpPr/>
          <p:nvPr/>
        </p:nvSpPr>
        <p:spPr>
          <a:xfrm>
            <a:off x="817475" y="928767"/>
            <a:ext cx="405900" cy="405900"/>
          </a:xfrm>
          <a:prstGeom prst="ellipse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6" name="Google Shape;56;p16"/>
          <p:cNvCxnSpPr/>
          <p:nvPr/>
        </p:nvCxnSpPr>
        <p:spPr>
          <a:xfrm>
            <a:off x="5265650" y="1131725"/>
            <a:ext cx="38784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7" name="Google Shape;57;p16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7"/>
          <p:cNvSpPr txBox="1"/>
          <p:nvPr>
            <p:ph idx="1" type="body"/>
          </p:nvPr>
        </p:nvSpPr>
        <p:spPr>
          <a:xfrm>
            <a:off x="1990450" y="4037375"/>
            <a:ext cx="5163000" cy="51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Font typeface="Lora"/>
              <a:buNone/>
              <a:defRPr i="1" sz="1400">
                <a:latin typeface="Lora"/>
                <a:ea typeface="Lora"/>
                <a:cs typeface="Lora"/>
                <a:sym typeface="Lora"/>
              </a:defRPr>
            </a:lvl1pPr>
          </a:lstStyle>
          <a:p/>
        </p:txBody>
      </p:sp>
      <p:cxnSp>
        <p:nvCxnSpPr>
          <p:cNvPr id="60" name="Google Shape;60;p17"/>
          <p:cNvCxnSpPr/>
          <p:nvPr/>
        </p:nvCxnSpPr>
        <p:spPr>
          <a:xfrm>
            <a:off x="-6025" y="4666129"/>
            <a:ext cx="9162000" cy="0"/>
          </a:xfrm>
          <a:prstGeom prst="straightConnector1">
            <a:avLst/>
          </a:prstGeom>
          <a:noFill/>
          <a:ln cap="flat" cmpd="sng" w="9525">
            <a:solidFill>
              <a:srgbClr val="CCCCCC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1" name="Google Shape;61;p17"/>
          <p:cNvSpPr/>
          <p:nvPr/>
        </p:nvSpPr>
        <p:spPr>
          <a:xfrm>
            <a:off x="4457400" y="4551496"/>
            <a:ext cx="229200" cy="229200"/>
          </a:xfrm>
          <a:prstGeom prst="ellipse">
            <a:avLst/>
          </a:prstGeom>
          <a:solidFill>
            <a:srgbClr val="674EA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17"/>
          <p:cNvSpPr txBox="1"/>
          <p:nvPr>
            <p:ph idx="12" type="sldNum"/>
          </p:nvPr>
        </p:nvSpPr>
        <p:spPr>
          <a:xfrm>
            <a:off x="4297650" y="4780700"/>
            <a:ext cx="548700" cy="36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theme" Target="../theme/theme3.xml"/><Relationship Id="rId10" Type="http://schemas.openxmlformats.org/officeDocument/2006/relationships/slideLayout" Target="../slideLayouts/slideLayout10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19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1.xml"/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1.xml"/><Relationship Id="rId3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6.xml"/><Relationship Id="rId8" Type="http://schemas.openxmlformats.org/officeDocument/2006/relationships/slideLayout" Target="../slideLayouts/slideLayout1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idx="1" type="body"/>
          </p:nvPr>
        </p:nvSpPr>
        <p:spPr>
          <a:xfrm>
            <a:off x="1381250" y="1616470"/>
            <a:ext cx="6809700" cy="311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674EA7"/>
              </a:buClr>
              <a:buSzPts val="2400"/>
              <a:buFont typeface="Quattrocento Sans"/>
              <a:buChar char="◉"/>
              <a:defRPr b="0" i="0" sz="24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2000"/>
              <a:buFont typeface="Quattrocento Sans"/>
              <a:buChar char="○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indent="-355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2000"/>
              <a:buFont typeface="Quattrocento Sans"/>
              <a:buChar char="■"/>
              <a:defRPr b="0" i="0" sz="20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indent="-3429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74EA7"/>
              </a:buClr>
              <a:buSzPts val="1800"/>
              <a:buFont typeface="Quattrocento Sans"/>
              <a:buChar char="●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indent="-3429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●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○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■"/>
              <a:defRPr b="0" i="0" sz="1800" u="none" cap="none" strike="noStrike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type="title"/>
          </p:nvPr>
        </p:nvSpPr>
        <p:spPr>
          <a:xfrm>
            <a:off x="1381250" y="896549"/>
            <a:ext cx="6809700" cy="43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b="1" i="0" sz="20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b="1" i="0" sz="20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b="1" i="0" sz="20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b="1" i="0" sz="20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b="1" i="0" sz="20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b="1" i="0" sz="20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b="1" i="0" sz="20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b="1" i="0" sz="20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Lora"/>
              <a:buNone/>
              <a:defRPr b="1" i="0" sz="2000" u="none" cap="none" strike="noStrike">
                <a:solidFill>
                  <a:schemeClr val="dk1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2" type="sldNum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rgbClr val="1D1D1B"/>
                </a:solidFill>
                <a:latin typeface="Lora"/>
                <a:ea typeface="Lora"/>
                <a:cs typeface="Lora"/>
                <a:sym typeface="Lor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ransition>
    <p:fade thruBlk="1"/>
  </p:transition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397c45a9179_2_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69" name="Google Shape;69;g397c45a9179_2_0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0" name="Google Shape;70;g397c45a9179_2_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1" name="Google Shape;71;g397c45a9179_2_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2" name="Google Shape;72;g397c45a9179_2_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startupideavalidator.vercel.app/" TargetMode="External"/><Relationship Id="rId4" Type="http://schemas.openxmlformats.org/officeDocument/2006/relationships/hyperlink" Target="https://drive.google.com/file/d/1YLYWrbuHLVFUld1Qq5Ahp6pHdIFyECEr/view?usp=drive_link" TargetMode="External"/><Relationship Id="rId5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1" Type="http://schemas.openxmlformats.org/officeDocument/2006/relationships/image" Target="../media/image7.png"/><Relationship Id="rId10" Type="http://schemas.openxmlformats.org/officeDocument/2006/relationships/image" Target="../media/image16.png"/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Relationship Id="rId4" Type="http://schemas.openxmlformats.org/officeDocument/2006/relationships/image" Target="../media/image10.png"/><Relationship Id="rId9" Type="http://schemas.openxmlformats.org/officeDocument/2006/relationships/image" Target="../media/image9.png"/><Relationship Id="rId5" Type="http://schemas.openxmlformats.org/officeDocument/2006/relationships/image" Target="../media/image1.png"/><Relationship Id="rId6" Type="http://schemas.openxmlformats.org/officeDocument/2006/relationships/image" Target="../media/image4.png"/><Relationship Id="rId7" Type="http://schemas.openxmlformats.org/officeDocument/2006/relationships/image" Target="../media/image2.png"/><Relationship Id="rId8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Relationship Id="rId4" Type="http://schemas.openxmlformats.org/officeDocument/2006/relationships/image" Target="../media/image16.png"/><Relationship Id="rId5" Type="http://schemas.openxmlformats.org/officeDocument/2006/relationships/image" Target="../media/image1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ijlesjournal.org/2024/volume-7%20issue-3/ijles-v7i3p101.pdf" TargetMode="External"/><Relationship Id="rId4" Type="http://schemas.openxmlformats.org/officeDocument/2006/relationships/hyperlink" Target="https://www.researchgate.net/publication/371011515_Machine_Learning_and_Deep_Learning_A_Review_of_Methods_and_Applications" TargetMode="External"/><Relationship Id="rId5" Type="http://schemas.openxmlformats.org/officeDocument/2006/relationships/hyperlink" Target="https://www.sciencedirect.com/science/article/pii/S1059056025000619" TargetMode="External"/><Relationship Id="rId6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97c45a9179_2_75"/>
          <p:cNvSpPr txBox="1"/>
          <p:nvPr>
            <p:ph type="ctrTitle"/>
          </p:nvPr>
        </p:nvSpPr>
        <p:spPr>
          <a:xfrm>
            <a:off x="843950" y="428897"/>
            <a:ext cx="6858000" cy="7839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 Black"/>
              <a:buNone/>
            </a:pPr>
            <a:r>
              <a:rPr b="1" lang="en" sz="3500">
                <a:latin typeface="Arial Black"/>
                <a:ea typeface="Arial Black"/>
                <a:cs typeface="Arial Black"/>
                <a:sym typeface="Arial Black"/>
              </a:rPr>
              <a:t>AI-</a:t>
            </a:r>
            <a:r>
              <a:rPr b="1" lang="en" sz="3500">
                <a:latin typeface="Arial Black"/>
                <a:ea typeface="Arial Black"/>
                <a:cs typeface="Arial Black"/>
                <a:sym typeface="Arial Black"/>
              </a:rPr>
              <a:t>Startup Idea Validator</a:t>
            </a:r>
            <a:endParaRPr sz="4400"/>
          </a:p>
        </p:txBody>
      </p:sp>
      <p:sp>
        <p:nvSpPr>
          <p:cNvPr id="147" name="Google Shape;147;g397c45a9179_2_75"/>
          <p:cNvSpPr txBox="1"/>
          <p:nvPr>
            <p:ph idx="1" type="subTitle"/>
          </p:nvPr>
        </p:nvSpPr>
        <p:spPr>
          <a:xfrm>
            <a:off x="1315400" y="1840992"/>
            <a:ext cx="3467100" cy="1949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</a:pPr>
            <a:r>
              <a:rPr b="1" lang="en" sz="1500"/>
              <a:t>Group : G566</a:t>
            </a:r>
            <a:endParaRPr sz="1360"/>
          </a:p>
          <a:p>
            <a:pPr indent="0" lvl="0" marL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60"/>
              <a:buNone/>
            </a:pPr>
            <a:r>
              <a:rPr b="1" lang="en" sz="1360"/>
              <a:t>Team Members: </a:t>
            </a:r>
            <a:endParaRPr sz="1360"/>
          </a:p>
          <a:p>
            <a:pPr indent="0" lvl="0" marL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60"/>
              <a:buNone/>
            </a:pPr>
            <a:r>
              <a:rPr lang="en" sz="1360"/>
              <a:t>23bd1a050z</a:t>
            </a:r>
            <a:endParaRPr sz="1360"/>
          </a:p>
          <a:p>
            <a:pPr indent="0" lvl="0" marL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60"/>
              <a:buNone/>
            </a:pPr>
            <a:r>
              <a:rPr lang="en" sz="1360"/>
              <a:t>23bd1a0502</a:t>
            </a:r>
            <a:endParaRPr sz="1360"/>
          </a:p>
          <a:p>
            <a:pPr indent="0" lvl="0" marL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60"/>
              <a:buNone/>
            </a:pPr>
            <a:r>
              <a:rPr lang="en" sz="1360"/>
              <a:t>23bd1a054x</a:t>
            </a:r>
            <a:endParaRPr sz="1360"/>
          </a:p>
          <a:p>
            <a:pPr indent="0" lvl="0" marL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60"/>
              <a:buNone/>
            </a:pPr>
            <a:r>
              <a:rPr lang="en" sz="1360"/>
              <a:t>23bd1a0547</a:t>
            </a:r>
            <a:endParaRPr sz="1360"/>
          </a:p>
          <a:p>
            <a:pPr indent="0" lvl="0" marL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60"/>
              <a:buNone/>
            </a:pPr>
            <a:r>
              <a:rPr lang="en" sz="1360"/>
              <a:t>23bd1a0546</a:t>
            </a:r>
            <a:endParaRPr sz="1360"/>
          </a:p>
          <a:p>
            <a:pPr indent="0" lvl="0" marL="0" rtl="0" algn="ctr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60"/>
              <a:buNone/>
            </a:pPr>
            <a:r>
              <a:t/>
            </a:r>
            <a:endParaRPr b="1" sz="1360"/>
          </a:p>
        </p:txBody>
      </p:sp>
      <p:pic>
        <p:nvPicPr>
          <p:cNvPr id="148" name="Google Shape;148;g397c45a9179_2_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990075" y="1840993"/>
            <a:ext cx="1699022" cy="1699022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g397c45a9179_2_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43725" y="302348"/>
            <a:ext cx="571925" cy="6249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g397c45a9179_2_75"/>
          <p:cNvSpPr txBox="1"/>
          <p:nvPr/>
        </p:nvSpPr>
        <p:spPr>
          <a:xfrm>
            <a:off x="1101525" y="4418600"/>
            <a:ext cx="5915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“An AI-driven platform for validating startup ideas.”</a:t>
            </a:r>
            <a:endParaRPr i="1"/>
          </a:p>
        </p:txBody>
      </p:sp>
      <p:sp>
        <p:nvSpPr>
          <p:cNvPr id="151" name="Google Shape;151;g397c45a9179_2_75"/>
          <p:cNvSpPr txBox="1"/>
          <p:nvPr/>
        </p:nvSpPr>
        <p:spPr>
          <a:xfrm>
            <a:off x="1101525" y="3830088"/>
            <a:ext cx="61593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Mentor Name: </a:t>
            </a:r>
            <a:r>
              <a:rPr lang="en" sz="21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 Varsha</a:t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9cb380f1e2_5_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Rounded"/>
              <a:buNone/>
            </a:pPr>
            <a:r>
              <a:rPr b="1" lang="en" sz="2400">
                <a:latin typeface="Arial Rounded"/>
                <a:ea typeface="Arial Rounded"/>
                <a:cs typeface="Arial Rounded"/>
                <a:sym typeface="Arial Rounded"/>
              </a:rPr>
              <a:t>Thank You</a:t>
            </a:r>
            <a:endParaRPr sz="1100"/>
          </a:p>
        </p:txBody>
      </p:sp>
      <p:sp>
        <p:nvSpPr>
          <p:cNvPr id="252" name="Google Shape;252;g39cb380f1e2_5_0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58750" lvl="0" marL="177800" rtl="0" algn="l">
              <a:spcBef>
                <a:spcPts val="800"/>
              </a:spcBef>
              <a:spcAft>
                <a:spcPts val="0"/>
              </a:spcAft>
              <a:buSzPts val="1900"/>
              <a:buChar char="•"/>
            </a:pPr>
            <a:r>
              <a:rPr b="1" lang="en" sz="1900"/>
              <a:t>Web Application : </a:t>
            </a:r>
            <a:r>
              <a:rPr lang="en" sz="1900" u="sng">
                <a:solidFill>
                  <a:schemeClr val="hlink"/>
                </a:solidFill>
                <a:hlinkClick r:id="rId3"/>
              </a:rPr>
              <a:t>startupideavalidator.vercel.app</a:t>
            </a:r>
            <a:r>
              <a:rPr lang="en" sz="1900"/>
              <a:t> </a:t>
            </a:r>
            <a:endParaRPr sz="1900"/>
          </a:p>
          <a:p>
            <a:pPr indent="-158750" lvl="0" marL="177800" rtl="0" algn="l">
              <a:spcBef>
                <a:spcPts val="800"/>
              </a:spcBef>
              <a:spcAft>
                <a:spcPts val="0"/>
              </a:spcAft>
              <a:buSzPts val="1900"/>
              <a:buChar char="•"/>
            </a:pPr>
            <a:r>
              <a:rPr b="1" lang="en" sz="1900"/>
              <a:t>DEMO</a:t>
            </a:r>
            <a:r>
              <a:rPr lang="en" sz="1900"/>
              <a:t>: </a:t>
            </a:r>
            <a:r>
              <a:rPr lang="en" sz="1900" u="sng">
                <a:solidFill>
                  <a:schemeClr val="hlink"/>
                </a:solidFill>
                <a:hlinkClick r:id="rId4"/>
              </a:rPr>
              <a:t>LINK</a:t>
            </a:r>
            <a:endParaRPr sz="1200">
              <a:latin typeface="Arial"/>
              <a:ea typeface="Arial"/>
              <a:cs typeface="Arial"/>
              <a:sym typeface="Arial"/>
            </a:endParaRPr>
          </a:p>
          <a:p>
            <a:pPr indent="-381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100"/>
          </a:p>
        </p:txBody>
      </p:sp>
      <p:pic>
        <p:nvPicPr>
          <p:cNvPr id="253" name="Google Shape;253;g39cb380f1e2_5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876950" y="327323"/>
            <a:ext cx="571925" cy="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97c45a9179_2_82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 Rounded"/>
              <a:buNone/>
            </a:pPr>
            <a:r>
              <a:rPr b="1" lang="en" sz="3000">
                <a:latin typeface="Arial Rounded"/>
                <a:ea typeface="Arial Rounded"/>
                <a:cs typeface="Arial Rounded"/>
                <a:sym typeface="Arial Rounded"/>
              </a:rPr>
              <a:t>Problem Statement</a:t>
            </a:r>
            <a:endParaRPr/>
          </a:p>
        </p:txBody>
      </p:sp>
      <p:sp>
        <p:nvSpPr>
          <p:cNvPr id="157" name="Google Shape;157;g397c45a9179_2_82"/>
          <p:cNvSpPr txBox="1"/>
          <p:nvPr>
            <p:ph idx="1" type="body"/>
          </p:nvPr>
        </p:nvSpPr>
        <p:spPr>
          <a:xfrm>
            <a:off x="628650" y="1140625"/>
            <a:ext cx="6362100" cy="24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63500" lvl="0" marL="17780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t/>
            </a:r>
            <a:endParaRPr sz="1750"/>
          </a:p>
          <a:p>
            <a:pPr indent="-174625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50"/>
              <a:buChar char="•"/>
            </a:pPr>
            <a:r>
              <a:rPr lang="en" sz="1750"/>
              <a:t>Many founders have </a:t>
            </a:r>
            <a:r>
              <a:rPr b="1" lang="en" sz="1750"/>
              <a:t>startup ideas </a:t>
            </a:r>
            <a:r>
              <a:rPr lang="en" sz="1750"/>
              <a:t>but are unsure of their viability.</a:t>
            </a:r>
            <a:endParaRPr sz="1750"/>
          </a:p>
          <a:p>
            <a:pPr indent="-174625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50"/>
              <a:buChar char="•"/>
            </a:pPr>
            <a:r>
              <a:rPr lang="en" sz="1750"/>
              <a:t>No structured or </a:t>
            </a:r>
            <a:r>
              <a:rPr b="1" lang="en" sz="1750"/>
              <a:t>data-driven evaluation</a:t>
            </a:r>
            <a:r>
              <a:rPr lang="en" sz="1750"/>
              <a:t> system exists.​</a:t>
            </a:r>
            <a:endParaRPr sz="1750"/>
          </a:p>
          <a:p>
            <a:pPr indent="-174625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50"/>
              <a:buChar char="•"/>
            </a:pPr>
            <a:r>
              <a:rPr lang="en" sz="1750"/>
              <a:t>Founders rely on random opinions without </a:t>
            </a:r>
            <a:r>
              <a:rPr b="1" lang="en" sz="1750"/>
              <a:t>factual analysis</a:t>
            </a:r>
            <a:r>
              <a:rPr lang="en" sz="1750"/>
              <a:t>.​</a:t>
            </a:r>
            <a:endParaRPr sz="1750"/>
          </a:p>
          <a:p>
            <a:pPr indent="-174625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50"/>
              <a:buChar char="•"/>
            </a:pPr>
            <a:r>
              <a:rPr lang="en" sz="1750"/>
              <a:t>Limited access to </a:t>
            </a:r>
            <a:r>
              <a:rPr b="1" lang="en" sz="1750"/>
              <a:t>mentors</a:t>
            </a:r>
            <a:r>
              <a:rPr lang="en" sz="1750"/>
              <a:t> and </a:t>
            </a:r>
            <a:r>
              <a:rPr b="1" lang="en" sz="1750"/>
              <a:t>expert</a:t>
            </a:r>
            <a:r>
              <a:rPr lang="en" sz="1750"/>
              <a:t> guidance.</a:t>
            </a:r>
            <a:endParaRPr sz="1750"/>
          </a:p>
          <a:p>
            <a:pPr indent="-174625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50"/>
              <a:buChar char="•"/>
            </a:pPr>
            <a:r>
              <a:rPr lang="en" sz="1750"/>
              <a:t>Need for an </a:t>
            </a:r>
            <a:r>
              <a:rPr b="1" lang="en" sz="1750"/>
              <a:t>AI-powered platform</a:t>
            </a:r>
            <a:r>
              <a:rPr lang="en" sz="1750"/>
              <a:t> that evaluates and improves startup ideas.</a:t>
            </a:r>
            <a:endParaRPr sz="1750"/>
          </a:p>
          <a:p>
            <a:pPr indent="-38100" lvl="0" marL="177800" rtl="0" algn="l">
              <a:lnSpc>
                <a:spcPct val="8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r>
              <a:t/>
            </a:r>
            <a:endParaRPr sz="1750"/>
          </a:p>
        </p:txBody>
      </p:sp>
      <p:pic>
        <p:nvPicPr>
          <p:cNvPr id="158" name="Google Shape;158;g397c45a9179_2_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32650" y="273848"/>
            <a:ext cx="571925" cy="62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g397c45a9179_2_8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70450" y="1776525"/>
            <a:ext cx="1696325" cy="1696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g397c45a9179_2_82"/>
          <p:cNvSpPr txBox="1"/>
          <p:nvPr/>
        </p:nvSpPr>
        <p:spPr>
          <a:xfrm>
            <a:off x="686650" y="3827175"/>
            <a:ext cx="78867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“</a:t>
            </a:r>
            <a:r>
              <a:rPr i="1" lang="en"/>
              <a:t>There is a clear gap between idea generation and professional validation — our system bridges </a:t>
            </a:r>
            <a:endParaRPr i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/>
              <a:t>that gap using AI”</a:t>
            </a:r>
            <a:endParaRPr i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97c862f4b3_6_0"/>
          <p:cNvSpPr txBox="1"/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Rounded"/>
              <a:buNone/>
            </a:pPr>
            <a:r>
              <a:rPr b="1" lang="en" sz="2400">
                <a:latin typeface="Arial Rounded"/>
                <a:ea typeface="Arial Rounded"/>
                <a:cs typeface="Arial Rounded"/>
                <a:sym typeface="Arial Rounded"/>
              </a:rPr>
              <a:t>Existing Vs Proposed System</a:t>
            </a:r>
            <a:endParaRPr sz="1100"/>
          </a:p>
        </p:txBody>
      </p:sp>
      <p:sp>
        <p:nvSpPr>
          <p:cNvPr id="166" name="Google Shape;166;g397c862f4b3_6_0"/>
          <p:cNvSpPr txBox="1"/>
          <p:nvPr>
            <p:ph idx="1" type="body"/>
          </p:nvPr>
        </p:nvSpPr>
        <p:spPr>
          <a:xfrm>
            <a:off x="629850" y="1299875"/>
            <a:ext cx="3692400" cy="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</a:pPr>
            <a:r>
              <a:rPr lang="en" sz="2100"/>
              <a:t>Existing System:</a:t>
            </a:r>
            <a:endParaRPr sz="1800"/>
          </a:p>
        </p:txBody>
      </p:sp>
      <p:sp>
        <p:nvSpPr>
          <p:cNvPr id="167" name="Google Shape;167;g397c862f4b3_6_0"/>
          <p:cNvSpPr txBox="1"/>
          <p:nvPr>
            <p:ph idx="2" type="body"/>
          </p:nvPr>
        </p:nvSpPr>
        <p:spPr>
          <a:xfrm>
            <a:off x="576400" y="1800875"/>
            <a:ext cx="3692400" cy="27633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Startup evaluation is mostly </a:t>
            </a:r>
            <a:r>
              <a:rPr b="1" lang="en" sz="1700"/>
              <a:t>manual</a:t>
            </a:r>
            <a:r>
              <a:rPr lang="en" sz="1700"/>
              <a:t> and </a:t>
            </a:r>
            <a:r>
              <a:rPr b="1" lang="en" sz="1700"/>
              <a:t>subjective</a:t>
            </a:r>
            <a:r>
              <a:rPr lang="en" sz="1700"/>
              <a:t>.</a:t>
            </a:r>
            <a:endParaRPr sz="2000"/>
          </a:p>
          <a:p>
            <a:pPr indent="-171450" lvl="0" marL="177800" rtl="0" algn="l"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Entrepreneurs depend on </a:t>
            </a:r>
            <a:r>
              <a:rPr b="1" lang="en" sz="1700"/>
              <a:t>mentors or incubators</a:t>
            </a:r>
            <a:r>
              <a:rPr lang="en" sz="1700"/>
              <a:t> for idea feedback.</a:t>
            </a:r>
            <a:endParaRPr sz="2000"/>
          </a:p>
          <a:p>
            <a:pPr indent="-171450" lvl="0" marL="177800" rtl="0" algn="l"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Feedback is </a:t>
            </a:r>
            <a:r>
              <a:rPr b="1" lang="en" sz="1700"/>
              <a:t>inconsistent</a:t>
            </a:r>
            <a:r>
              <a:rPr lang="en" sz="1700"/>
              <a:t> and lacks data-driven analysis.</a:t>
            </a:r>
            <a:endParaRPr sz="2000"/>
          </a:p>
        </p:txBody>
      </p:sp>
      <p:sp>
        <p:nvSpPr>
          <p:cNvPr id="168" name="Google Shape;168;g397c862f4b3_6_0"/>
          <p:cNvSpPr txBox="1"/>
          <p:nvPr>
            <p:ph idx="3" type="body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</p:spPr>
        <p:txBody>
          <a:bodyPr anchorCtr="0" anchor="b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018"/>
              <a:buNone/>
            </a:pPr>
            <a:r>
              <a:rPr lang="en" sz="2142"/>
              <a:t>Proposed System:</a:t>
            </a:r>
            <a:endParaRPr sz="2142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018"/>
              <a:buFont typeface="Arial"/>
              <a:buNone/>
            </a:pPr>
            <a:r>
              <a:t/>
            </a:r>
            <a:endParaRPr sz="2142"/>
          </a:p>
        </p:txBody>
      </p:sp>
      <p:sp>
        <p:nvSpPr>
          <p:cNvPr id="169" name="Google Shape;169;g397c862f4b3_6_0"/>
          <p:cNvSpPr txBox="1"/>
          <p:nvPr>
            <p:ph idx="4" type="body"/>
          </p:nvPr>
        </p:nvSpPr>
        <p:spPr>
          <a:xfrm>
            <a:off x="4268800" y="1800875"/>
            <a:ext cx="4248000" cy="2647500"/>
          </a:xfrm>
          <a:prstGeom prst="rect">
            <a:avLst/>
          </a:prstGeom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Provides an </a:t>
            </a:r>
            <a:r>
              <a:rPr b="1" lang="en" sz="1700"/>
              <a:t>AI-powered web platform</a:t>
            </a:r>
            <a:r>
              <a:rPr lang="en" sz="1700"/>
              <a:t> for automated idea validation.</a:t>
            </a:r>
            <a:endParaRPr sz="2000"/>
          </a:p>
          <a:p>
            <a:pPr indent="-17145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Uses </a:t>
            </a:r>
            <a:r>
              <a:rPr b="1" lang="en" sz="1700"/>
              <a:t>OpenAI API</a:t>
            </a:r>
            <a:r>
              <a:rPr lang="en" sz="1700"/>
              <a:t> to generate viability scores and feedback</a:t>
            </a:r>
            <a:endParaRPr sz="2000"/>
          </a:p>
          <a:p>
            <a:pPr indent="-17145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Enables </a:t>
            </a:r>
            <a:r>
              <a:rPr b="1" lang="en" sz="1700"/>
              <a:t>expert mentoring</a:t>
            </a:r>
            <a:r>
              <a:rPr lang="en" sz="1700"/>
              <a:t>, </a:t>
            </a:r>
            <a:r>
              <a:rPr b="1" lang="en" sz="1700"/>
              <a:t>semantic idea search</a:t>
            </a:r>
            <a:r>
              <a:rPr lang="en" sz="1700"/>
              <a:t>, and </a:t>
            </a:r>
            <a:r>
              <a:rPr b="1" lang="en" sz="1700"/>
              <a:t>secure cloud storage</a:t>
            </a:r>
            <a:r>
              <a:rPr lang="en" sz="1700"/>
              <a:t>.</a:t>
            </a:r>
            <a:endParaRPr sz="2000"/>
          </a:p>
          <a:p>
            <a:pPr indent="-171450" lvl="0" marL="17780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Supports </a:t>
            </a:r>
            <a:r>
              <a:rPr b="1" lang="en" sz="1700"/>
              <a:t>user authentication, history tracking</a:t>
            </a:r>
            <a:r>
              <a:rPr lang="en" sz="1700"/>
              <a:t>, and </a:t>
            </a:r>
            <a:r>
              <a:rPr b="1" lang="en" sz="1700"/>
              <a:t>idea updates</a:t>
            </a:r>
            <a:endParaRPr sz="1700"/>
          </a:p>
          <a:p>
            <a:pPr indent="0" lvl="0" marL="0" rtl="0" algn="l">
              <a:lnSpc>
                <a:spcPct val="7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2000"/>
          </a:p>
        </p:txBody>
      </p:sp>
      <p:sp>
        <p:nvSpPr>
          <p:cNvPr id="170" name="Google Shape;170;g397c862f4b3_6_0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1" name="Google Shape;171;g397c862f4b3_6_0"/>
          <p:cNvSpPr txBox="1"/>
          <p:nvPr/>
        </p:nvSpPr>
        <p:spPr>
          <a:xfrm>
            <a:off x="876850" y="4298750"/>
            <a:ext cx="617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>
                <a:solidFill>
                  <a:schemeClr val="dk1"/>
                </a:solidFill>
              </a:rPr>
              <a:t>“</a:t>
            </a:r>
            <a:r>
              <a:rPr b="1" i="1" lang="en">
                <a:solidFill>
                  <a:schemeClr val="dk1"/>
                </a:solidFill>
              </a:rPr>
              <a:t>Startup Idea Lifecycle:</a:t>
            </a:r>
            <a:r>
              <a:rPr i="1" lang="en">
                <a:solidFill>
                  <a:schemeClr val="dk1"/>
                </a:solidFill>
              </a:rPr>
              <a:t> Idea → Feedback → Validation → Launch”</a:t>
            </a:r>
            <a:endParaRPr i="1">
              <a:solidFill>
                <a:schemeClr val="dk1"/>
              </a:solidFill>
            </a:endParaRPr>
          </a:p>
        </p:txBody>
      </p:sp>
      <p:pic>
        <p:nvPicPr>
          <p:cNvPr id="172" name="Google Shape;172;g397c862f4b3_6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9425" y="413098"/>
            <a:ext cx="571925" cy="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97c45a9179_2_9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00"/>
              <a:buFont typeface="Arial Rounded"/>
              <a:buNone/>
            </a:pPr>
            <a:r>
              <a:rPr b="1" lang="en" sz="2700">
                <a:latin typeface="Arial Rounded"/>
                <a:ea typeface="Arial Rounded"/>
                <a:cs typeface="Arial Rounded"/>
                <a:sym typeface="Arial Rounded"/>
              </a:rPr>
              <a:t>Technology Stack / Tools</a:t>
            </a:r>
            <a:endParaRPr b="1" sz="27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178" name="Google Shape;178;g397c45a9179_2_97"/>
          <p:cNvSpPr txBox="1"/>
          <p:nvPr>
            <p:ph idx="1" type="body"/>
          </p:nvPr>
        </p:nvSpPr>
        <p:spPr>
          <a:xfrm>
            <a:off x="482674" y="1295225"/>
            <a:ext cx="4043400" cy="30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 lnSpcReduction="10000"/>
          </a:bodyPr>
          <a:lstStyle/>
          <a:p>
            <a:pPr indent="-1714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"/>
              <a:t>Frontend</a:t>
            </a:r>
            <a:r>
              <a:rPr lang="en"/>
              <a:t>: </a:t>
            </a:r>
            <a:r>
              <a:rPr lang="en" sz="1800"/>
              <a:t>ReactJS for interactive UI.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"/>
              <a:t>Backend</a:t>
            </a:r>
            <a:r>
              <a:rPr lang="en"/>
              <a:t>: </a:t>
            </a:r>
            <a:r>
              <a:rPr lang="en" sz="1800"/>
              <a:t>Node.js + FastAPI for logic and AI orchestration.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"/>
              <a:t>Database</a:t>
            </a:r>
            <a:r>
              <a:rPr lang="en"/>
              <a:t>:</a:t>
            </a:r>
            <a:r>
              <a:rPr lang="en" sz="1800"/>
              <a:t> MongoDB + Pinecone for storage and semantic search.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"/>
              <a:t>AI</a:t>
            </a:r>
            <a:r>
              <a:rPr lang="en"/>
              <a:t>: </a:t>
            </a:r>
            <a:r>
              <a:rPr lang="en" sz="1800"/>
              <a:t>OpenAI for intelligent validation feedback.</a:t>
            </a:r>
            <a:endParaRPr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"/>
              <a:t>Deployment</a:t>
            </a:r>
            <a:r>
              <a:rPr lang="en"/>
              <a:t>: </a:t>
            </a:r>
            <a:r>
              <a:rPr lang="en" sz="1800"/>
              <a:t>Vercel</a:t>
            </a:r>
            <a:r>
              <a:rPr lang="en" sz="1800"/>
              <a:t>, Render for scalable hosting.</a:t>
            </a:r>
            <a:endParaRPr sz="1800"/>
          </a:p>
          <a:p>
            <a:pPr indent="-15240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SzPts val="1800"/>
              <a:buChar char="•"/>
            </a:pPr>
            <a:r>
              <a:rPr b="1" lang="en"/>
              <a:t>Security:</a:t>
            </a:r>
            <a:r>
              <a:rPr lang="en"/>
              <a:t> </a:t>
            </a:r>
            <a:r>
              <a:rPr lang="en" sz="1800"/>
              <a:t>JWT authentication , Crypto. </a:t>
            </a:r>
            <a:endParaRPr sz="1800"/>
          </a:p>
        </p:txBody>
      </p:sp>
      <p:pic>
        <p:nvPicPr>
          <p:cNvPr id="179" name="Google Shape;179;g397c45a9179_2_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210985" y="1000037"/>
            <a:ext cx="818965" cy="81896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g397c45a9179_2_9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769223" y="1045184"/>
            <a:ext cx="648070" cy="64807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g397c45a9179_2_9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592627" y="2279976"/>
            <a:ext cx="523783" cy="52378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Google Shape;182;g397c45a9179_2_9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769223" y="3390481"/>
            <a:ext cx="976545" cy="9765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g397c45a9179_2_9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242058" y="3372960"/>
            <a:ext cx="808073" cy="80807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g397c45a9179_2_97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526150" y="914875"/>
            <a:ext cx="4535900" cy="3930675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g397c45a9179_2_97"/>
          <p:cNvSpPr txBox="1"/>
          <p:nvPr/>
        </p:nvSpPr>
        <p:spPr>
          <a:xfrm>
            <a:off x="5826674" y="2932049"/>
            <a:ext cx="892800" cy="346200"/>
          </a:xfrm>
          <a:prstGeom prst="rect">
            <a:avLst/>
          </a:prstGeom>
          <a:solidFill>
            <a:srgbClr val="FF00FF"/>
          </a:solidFill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" sz="9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Pinecone DB</a:t>
            </a:r>
            <a:endParaRPr sz="1100"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(vector DB)</a:t>
            </a:r>
            <a:endParaRPr sz="9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Image result for pinecone db" id="186" name="Google Shape;186;g397c45a9179_2_97"/>
          <p:cNvSpPr/>
          <p:nvPr/>
        </p:nvSpPr>
        <p:spPr>
          <a:xfrm>
            <a:off x="4457700" y="2457450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Pinecone Vector Database - Scienz AI" id="187" name="Google Shape;187;g397c45a9179_2_97"/>
          <p:cNvSpPr/>
          <p:nvPr/>
        </p:nvSpPr>
        <p:spPr>
          <a:xfrm>
            <a:off x="4572000" y="2571750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descr="Pinecone Vector Database - Scienz AI" id="188" name="Google Shape;188;g397c45a9179_2_97"/>
          <p:cNvSpPr/>
          <p:nvPr/>
        </p:nvSpPr>
        <p:spPr>
          <a:xfrm>
            <a:off x="4686300" y="2686050"/>
            <a:ext cx="22860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89" name="Google Shape;189;g397c45a9179_2_97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5295351" y="2849175"/>
            <a:ext cx="382350" cy="429075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pic>
        <p:nvPicPr>
          <p:cNvPr id="190" name="Google Shape;190;g397c45a9179_2_9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7943425" y="375098"/>
            <a:ext cx="571925" cy="62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g397c45a9179_2_9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7943425" y="3687575"/>
            <a:ext cx="382350" cy="382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97c45a9179_2_137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Rounded"/>
              <a:buNone/>
            </a:pPr>
            <a:r>
              <a:rPr b="1" lang="en" sz="2400">
                <a:latin typeface="Arial Rounded"/>
                <a:ea typeface="Arial Rounded"/>
                <a:cs typeface="Arial Rounded"/>
                <a:sym typeface="Arial Rounded"/>
              </a:rPr>
              <a:t>Modules</a:t>
            </a:r>
            <a:endParaRPr/>
          </a:p>
        </p:txBody>
      </p:sp>
      <p:sp>
        <p:nvSpPr>
          <p:cNvPr id="197" name="Google Shape;197;g397c45a9179_2_137"/>
          <p:cNvSpPr txBox="1"/>
          <p:nvPr>
            <p:ph idx="1" type="body"/>
          </p:nvPr>
        </p:nvSpPr>
        <p:spPr>
          <a:xfrm>
            <a:off x="397069" y="1268021"/>
            <a:ext cx="4517700" cy="3239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714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" sz="2000"/>
              <a:t>User Module </a:t>
            </a:r>
            <a:r>
              <a:rPr lang="en" sz="2000"/>
              <a:t>– </a:t>
            </a:r>
            <a:r>
              <a:rPr lang="en" sz="1700"/>
              <a:t>Handles authentication, profile, and idea management.</a:t>
            </a:r>
            <a:endParaRPr sz="2000"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" sz="2000"/>
              <a:t>AI Validation Module</a:t>
            </a:r>
            <a:r>
              <a:rPr lang="en" sz="2000"/>
              <a:t> – </a:t>
            </a:r>
            <a:r>
              <a:rPr lang="en" sz="1700"/>
              <a:t>Processes and evaluates ideas using AI models.</a:t>
            </a:r>
            <a:endParaRPr sz="2000"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" sz="2000"/>
              <a:t>Expert Module </a:t>
            </a:r>
            <a:r>
              <a:rPr lang="en" sz="2000"/>
              <a:t>– </a:t>
            </a:r>
            <a:r>
              <a:rPr lang="en" sz="1700"/>
              <a:t>Connects users with domain experts for feedback.</a:t>
            </a:r>
            <a:endParaRPr sz="2000"/>
          </a:p>
          <a:p>
            <a:pPr indent="-1714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</a:pPr>
            <a:r>
              <a:rPr b="1" lang="en" sz="2000"/>
              <a:t>Admin Module </a:t>
            </a:r>
            <a:r>
              <a:rPr lang="en" sz="2000"/>
              <a:t>– </a:t>
            </a:r>
            <a:r>
              <a:rPr lang="en" sz="1700"/>
              <a:t>Manages system-level settings and monitoring.</a:t>
            </a:r>
            <a:endParaRPr sz="2000"/>
          </a:p>
        </p:txBody>
      </p:sp>
      <p:pic>
        <p:nvPicPr>
          <p:cNvPr id="198" name="Google Shape;198;g397c45a9179_2_1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472100" y="877625"/>
            <a:ext cx="4362751" cy="3239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9" name="Google Shape;199;g397c45a9179_2_1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99425" y="413098"/>
            <a:ext cx="571925" cy="62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0" name="Google Shape;200;g397c45a9179_2_1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37126" y="1598500"/>
            <a:ext cx="3778226" cy="2518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" name="Google Shape;205;g397c45a9179_2_1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32450" y="-184150"/>
            <a:ext cx="7386602" cy="5391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g397c45a9179_2_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8025" y="235873"/>
            <a:ext cx="571925" cy="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97c862f4b3_4_0"/>
          <p:cNvSpPr txBox="1"/>
          <p:nvPr>
            <p:ph type="title"/>
          </p:nvPr>
        </p:nvSpPr>
        <p:spPr>
          <a:xfrm>
            <a:off x="3721100" y="155575"/>
            <a:ext cx="2025650" cy="710406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Rounded"/>
              <a:buNone/>
            </a:pPr>
            <a:r>
              <a:rPr b="1" lang="en" sz="3000">
                <a:latin typeface="Arial Rounded"/>
                <a:ea typeface="Arial Rounded"/>
                <a:cs typeface="Arial Rounded"/>
                <a:sym typeface="Arial Rounded"/>
              </a:rPr>
              <a:t>Work</a:t>
            </a:r>
            <a:r>
              <a:rPr b="1" lang="en" sz="3000">
                <a:latin typeface="Arial Rounded"/>
                <a:ea typeface="Arial Rounded"/>
                <a:cs typeface="Arial Rounded"/>
                <a:sym typeface="Arial Rounded"/>
              </a:rPr>
              <a:t> Flow</a:t>
            </a:r>
            <a:endParaRPr sz="1100"/>
          </a:p>
        </p:txBody>
      </p:sp>
      <p:sp>
        <p:nvSpPr>
          <p:cNvPr id="212" name="Google Shape;212;g397c862f4b3_4_0"/>
          <p:cNvSpPr/>
          <p:nvPr/>
        </p:nvSpPr>
        <p:spPr>
          <a:xfrm>
            <a:off x="857250" y="1397000"/>
            <a:ext cx="1619250" cy="8382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12700">
            <a:solidFill>
              <a:srgbClr val="0000F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User Registration and authentication</a:t>
            </a:r>
            <a:endParaRPr sz="1100"/>
          </a:p>
        </p:txBody>
      </p:sp>
      <p:sp>
        <p:nvSpPr>
          <p:cNvPr id="213" name="Google Shape;213;g397c862f4b3_4_0"/>
          <p:cNvSpPr/>
          <p:nvPr/>
        </p:nvSpPr>
        <p:spPr>
          <a:xfrm>
            <a:off x="2101850" y="2667001"/>
            <a:ext cx="1619250" cy="8382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Idea Creation and Ai Validation</a:t>
            </a:r>
            <a:endParaRPr sz="1100"/>
          </a:p>
        </p:txBody>
      </p:sp>
      <p:sp>
        <p:nvSpPr>
          <p:cNvPr id="214" name="Google Shape;214;g397c862f4b3_4_0"/>
          <p:cNvSpPr/>
          <p:nvPr/>
        </p:nvSpPr>
        <p:spPr>
          <a:xfrm>
            <a:off x="3308350" y="1397000"/>
            <a:ext cx="1619250" cy="8382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Suggestions and Idea </a:t>
            </a:r>
            <a:endParaRPr sz="1100"/>
          </a:p>
        </p:txBody>
      </p:sp>
      <p:sp>
        <p:nvSpPr>
          <p:cNvPr id="215" name="Google Shape;215;g397c862f4b3_4_0"/>
          <p:cNvSpPr/>
          <p:nvPr/>
        </p:nvSpPr>
        <p:spPr>
          <a:xfrm>
            <a:off x="4819650" y="2667001"/>
            <a:ext cx="1619250" cy="8382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Connect with Expert </a:t>
            </a:r>
            <a:endParaRPr sz="1100"/>
          </a:p>
        </p:txBody>
      </p:sp>
      <p:sp>
        <p:nvSpPr>
          <p:cNvPr id="216" name="Google Shape;216;g397c862f4b3_4_0"/>
          <p:cNvSpPr/>
          <p:nvPr/>
        </p:nvSpPr>
        <p:spPr>
          <a:xfrm>
            <a:off x="5943599" y="1397000"/>
            <a:ext cx="1619250" cy="838200"/>
          </a:xfrm>
          <a:prstGeom prst="roundRect">
            <a:avLst>
              <a:gd fmla="val 16667" name="adj"/>
            </a:avLst>
          </a:prstGeom>
          <a:solidFill>
            <a:schemeClr val="accent5"/>
          </a:solidFill>
          <a:ln cap="flat" cmpd="sng" w="12700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User Registration and authentication</a:t>
            </a:r>
            <a:endParaRPr sz="1100"/>
          </a:p>
        </p:txBody>
      </p:sp>
      <p:cxnSp>
        <p:nvCxnSpPr>
          <p:cNvPr id="217" name="Google Shape;217;g397c862f4b3_4_0"/>
          <p:cNvCxnSpPr/>
          <p:nvPr/>
        </p:nvCxnSpPr>
        <p:spPr>
          <a:xfrm>
            <a:off x="1666875" y="2470150"/>
            <a:ext cx="5086349" cy="0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18" name="Google Shape;218;g397c862f4b3_4_0"/>
          <p:cNvSpPr/>
          <p:nvPr/>
        </p:nvSpPr>
        <p:spPr>
          <a:xfrm>
            <a:off x="1585913" y="2387601"/>
            <a:ext cx="161925" cy="165097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g397c862f4b3_4_0"/>
          <p:cNvSpPr/>
          <p:nvPr/>
        </p:nvSpPr>
        <p:spPr>
          <a:xfrm>
            <a:off x="2830513" y="2387601"/>
            <a:ext cx="161925" cy="165097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g397c862f4b3_4_0"/>
          <p:cNvSpPr/>
          <p:nvPr/>
        </p:nvSpPr>
        <p:spPr>
          <a:xfrm>
            <a:off x="4037013" y="2406653"/>
            <a:ext cx="161925" cy="165097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g397c862f4b3_4_0"/>
          <p:cNvSpPr/>
          <p:nvPr/>
        </p:nvSpPr>
        <p:spPr>
          <a:xfrm>
            <a:off x="5548313" y="2403479"/>
            <a:ext cx="161925" cy="165097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g397c862f4b3_4_0"/>
          <p:cNvSpPr/>
          <p:nvPr/>
        </p:nvSpPr>
        <p:spPr>
          <a:xfrm>
            <a:off x="6672262" y="2387601"/>
            <a:ext cx="161925" cy="165097"/>
          </a:xfrm>
          <a:prstGeom prst="ellipse">
            <a:avLst/>
          </a:prstGeom>
          <a:solidFill>
            <a:schemeClr val="accent1"/>
          </a:solidFill>
          <a:ln cap="flat" cmpd="sng" w="12700">
            <a:solidFill>
              <a:srgbClr val="1C305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3" name="Google Shape;223;g397c862f4b3_4_0"/>
          <p:cNvCxnSpPr/>
          <p:nvPr/>
        </p:nvCxnSpPr>
        <p:spPr>
          <a:xfrm rot="10800000">
            <a:off x="1666875" y="2162067"/>
            <a:ext cx="0" cy="225534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4" name="Google Shape;224;g397c862f4b3_4_0"/>
          <p:cNvCxnSpPr/>
          <p:nvPr/>
        </p:nvCxnSpPr>
        <p:spPr>
          <a:xfrm rot="10800000">
            <a:off x="2916293" y="2554234"/>
            <a:ext cx="0" cy="225534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5" name="Google Shape;225;g397c862f4b3_4_0"/>
          <p:cNvCxnSpPr/>
          <p:nvPr/>
        </p:nvCxnSpPr>
        <p:spPr>
          <a:xfrm rot="10800000">
            <a:off x="5629931" y="2568576"/>
            <a:ext cx="0" cy="225534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6" name="Google Shape;226;g397c862f4b3_4_0"/>
          <p:cNvCxnSpPr/>
          <p:nvPr/>
        </p:nvCxnSpPr>
        <p:spPr>
          <a:xfrm rot="10800000">
            <a:off x="4122354" y="2177945"/>
            <a:ext cx="0" cy="225534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227" name="Google Shape;227;g397c862f4b3_4_0"/>
          <p:cNvCxnSpPr/>
          <p:nvPr/>
        </p:nvCxnSpPr>
        <p:spPr>
          <a:xfrm rot="10800000">
            <a:off x="6753224" y="2177945"/>
            <a:ext cx="0" cy="225534"/>
          </a:xfrm>
          <a:prstGeom prst="straightConnector1">
            <a:avLst/>
          </a:prstGeom>
          <a:noFill/>
          <a:ln cap="flat" cmpd="sng" w="38100">
            <a:solidFill>
              <a:schemeClr val="accent5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28" name="Google Shape;228;g397c862f4b3_4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8025" y="235873"/>
            <a:ext cx="571925" cy="624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g397c862f4b3_4_0"/>
          <p:cNvPicPr preferRelativeResize="0"/>
          <p:nvPr/>
        </p:nvPicPr>
        <p:blipFill rotWithShape="1">
          <a:blip r:embed="rId4">
            <a:alphaModFix/>
          </a:blip>
          <a:srcRect b="19958" l="0" r="497" t="20411"/>
          <a:stretch/>
        </p:blipFill>
        <p:spPr>
          <a:xfrm>
            <a:off x="0" y="0"/>
            <a:ext cx="9144000" cy="51435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g397c862f4b3_4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88025" y="235873"/>
            <a:ext cx="571925" cy="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397c45a9179_2_159"/>
          <p:cNvSpPr txBox="1"/>
          <p:nvPr>
            <p:ph type="title"/>
          </p:nvPr>
        </p:nvSpPr>
        <p:spPr>
          <a:xfrm>
            <a:off x="628650" y="557701"/>
            <a:ext cx="7886700" cy="710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Rounded"/>
              <a:buNone/>
            </a:pPr>
            <a:r>
              <a:rPr b="1" lang="en" sz="2400">
                <a:latin typeface="Arial Rounded"/>
                <a:ea typeface="Arial Rounded"/>
                <a:cs typeface="Arial Rounded"/>
                <a:sym typeface="Arial Rounded"/>
              </a:rPr>
              <a:t>Future Scope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 Rounded"/>
              <a:buNone/>
            </a:pPr>
            <a:r>
              <a:t/>
            </a:r>
            <a:endParaRPr b="1" sz="2400">
              <a:latin typeface="Arial Rounded"/>
              <a:ea typeface="Arial Rounded"/>
              <a:cs typeface="Arial Rounded"/>
              <a:sym typeface="Arial Rounded"/>
            </a:endParaRPr>
          </a:p>
        </p:txBody>
      </p:sp>
      <p:sp>
        <p:nvSpPr>
          <p:cNvPr id="236" name="Google Shape;236;g397c45a9179_2_159"/>
          <p:cNvSpPr txBox="1"/>
          <p:nvPr>
            <p:ph idx="1" type="body"/>
          </p:nvPr>
        </p:nvSpPr>
        <p:spPr>
          <a:xfrm>
            <a:off x="628650" y="1110425"/>
            <a:ext cx="7886700" cy="15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-196850" lvl="0" marL="177800" rtl="0" algn="l"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Enhance AI Chatbot for better productivity.</a:t>
            </a:r>
            <a:endParaRPr sz="1700"/>
          </a:p>
          <a:p>
            <a:pPr indent="-196850" lvl="0" marL="177800" rtl="0" algn="l"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Monetization of Experts Module.</a:t>
            </a:r>
            <a:endParaRPr sz="1700"/>
          </a:p>
          <a:p>
            <a:pPr indent="-196850" lvl="0" marL="177800" rtl="0" algn="l">
              <a:spcBef>
                <a:spcPts val="800"/>
              </a:spcBef>
              <a:spcAft>
                <a:spcPts val="0"/>
              </a:spcAft>
              <a:buSzPts val="1700"/>
              <a:buChar char="•"/>
            </a:pPr>
            <a:r>
              <a:rPr lang="en" sz="1700"/>
              <a:t>Introduce analytics dashboards for user and system insights.</a:t>
            </a:r>
            <a:endParaRPr sz="1700"/>
          </a:p>
          <a:p>
            <a:pPr indent="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</p:txBody>
      </p:sp>
      <p:sp>
        <p:nvSpPr>
          <p:cNvPr id="237" name="Google Shape;237;g397c45a9179_2_159"/>
          <p:cNvSpPr txBox="1"/>
          <p:nvPr/>
        </p:nvSpPr>
        <p:spPr>
          <a:xfrm>
            <a:off x="628650" y="2392450"/>
            <a:ext cx="3000000" cy="51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400">
                <a:solidFill>
                  <a:schemeClr val="dk1"/>
                </a:solidFill>
                <a:latin typeface="Arial Rounded"/>
                <a:ea typeface="Arial Rounded"/>
                <a:cs typeface="Arial Rounded"/>
                <a:sym typeface="Arial Rounded"/>
              </a:rPr>
              <a:t>Conclusion</a:t>
            </a:r>
            <a:endParaRPr sz="33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g397c45a9179_2_159"/>
          <p:cNvSpPr txBox="1"/>
          <p:nvPr/>
        </p:nvSpPr>
        <p:spPr>
          <a:xfrm>
            <a:off x="628650" y="3041975"/>
            <a:ext cx="7506600" cy="109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146050" lvl="0" marL="177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Startup Idea Validator bridges the gap between ideation and execution.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460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It provides an AI-powered, structured evaluation framework.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1460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lang="en" sz="17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platform empowers innovators to refine their startup ideas effectively.</a:t>
            </a:r>
            <a:endParaRPr sz="17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9" name="Google Shape;239;g397c45a9179_2_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99425" y="413098"/>
            <a:ext cx="571925" cy="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397c45a9179_2_174"/>
          <p:cNvSpPr txBox="1"/>
          <p:nvPr>
            <p:ph type="title"/>
          </p:nvPr>
        </p:nvSpPr>
        <p:spPr>
          <a:xfrm>
            <a:off x="628650" y="327319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 Rounded"/>
              <a:buNone/>
            </a:pPr>
            <a:r>
              <a:rPr b="1" lang="en" sz="2400">
                <a:latin typeface="Arial Rounded"/>
                <a:ea typeface="Arial Rounded"/>
                <a:cs typeface="Arial Rounded"/>
                <a:sym typeface="Arial Rounded"/>
              </a:rPr>
              <a:t>References</a:t>
            </a:r>
            <a:endParaRPr/>
          </a:p>
        </p:txBody>
      </p:sp>
      <p:sp>
        <p:nvSpPr>
          <p:cNvPr id="245" name="Google Shape;245;g397c45a9179_2_174"/>
          <p:cNvSpPr txBox="1"/>
          <p:nvPr>
            <p:ph idx="1" type="body"/>
          </p:nvPr>
        </p:nvSpPr>
        <p:spPr>
          <a:xfrm>
            <a:off x="566000" y="1225250"/>
            <a:ext cx="7832100" cy="1875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/>
          <a:p>
            <a:pPr indent="-1460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b="1" lang="en" sz="1700"/>
              <a:t>Smith, A. (2020)</a:t>
            </a:r>
            <a:r>
              <a:rPr lang="en" sz="1600"/>
              <a:t> </a:t>
            </a:r>
            <a:r>
              <a:rPr i="1" lang="en" sz="1600"/>
              <a:t>The Importance of Idea Validation in Startup Success. Journal of Entrepreneurship, 10(2), 45-58</a:t>
            </a:r>
            <a:r>
              <a:rPr lang="en" sz="1600"/>
              <a:t>.</a:t>
            </a:r>
            <a:r>
              <a:rPr lang="en" sz="1700"/>
              <a:t>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ijlesjournal.org</a:t>
            </a:r>
            <a:endParaRPr sz="1500"/>
          </a:p>
          <a:p>
            <a:pPr indent="-1460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b="1" lang="en" sz="1700"/>
              <a:t> Johnson, L. (2021)</a:t>
            </a:r>
            <a:r>
              <a:rPr lang="en" sz="1700"/>
              <a:t> </a:t>
            </a:r>
            <a:r>
              <a:rPr i="1" lang="en" sz="1600"/>
              <a:t>Machine Learning in Idea Validation: A Review of Methods and Applications. International Conference on Innovation., 121-135</a:t>
            </a:r>
            <a:r>
              <a:rPr lang="en" sz="1600"/>
              <a:t> </a:t>
            </a:r>
            <a:r>
              <a:rPr lang="en" sz="1400" u="sng">
                <a:solidFill>
                  <a:schemeClr val="hlink"/>
                </a:solidFill>
                <a:hlinkClick r:id="rId4"/>
              </a:rPr>
              <a:t>researchgate.net</a:t>
            </a:r>
            <a:r>
              <a:rPr lang="en" sz="1400"/>
              <a:t>.</a:t>
            </a:r>
            <a:r>
              <a:rPr lang="en" sz="1700"/>
              <a:t> </a:t>
            </a:r>
            <a:endParaRPr sz="1700"/>
          </a:p>
          <a:p>
            <a:pPr indent="-146050" lvl="0" marL="17780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700"/>
              <a:buChar char="•"/>
            </a:pPr>
            <a:r>
              <a:rPr b="1" lang="en" sz="1700"/>
              <a:t>Brown, R. (2019)</a:t>
            </a:r>
            <a:r>
              <a:rPr lang="en" sz="1700"/>
              <a:t> </a:t>
            </a:r>
            <a:r>
              <a:rPr i="1" lang="en" sz="1500"/>
              <a:t>Leveraging Data Analytics for Idea Validation: A Case Study of Innovative Startups. Journal of Data Science, 25(3), 301-315.</a:t>
            </a:r>
            <a:r>
              <a:rPr lang="en" sz="1600"/>
              <a:t> </a:t>
            </a:r>
            <a:r>
              <a:rPr lang="en" sz="1400" u="sng">
                <a:solidFill>
                  <a:schemeClr val="hlink"/>
                </a:solidFill>
                <a:hlinkClick r:id="rId5"/>
              </a:rPr>
              <a:t>sciencedirect</a:t>
            </a:r>
            <a:endParaRPr sz="1400"/>
          </a:p>
        </p:txBody>
      </p:sp>
      <p:pic>
        <p:nvPicPr>
          <p:cNvPr id="246" name="Google Shape;246;g397c45a9179_2_17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76950" y="327323"/>
            <a:ext cx="571925" cy="62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Viola template">
  <a:themeElements>
    <a:clrScheme name="Custom 347">
      <a:dk1>
        <a:srgbClr val="000000"/>
      </a:dk1>
      <a:lt1>
        <a:srgbClr val="FFFFFF"/>
      </a:lt1>
      <a:dk2>
        <a:srgbClr val="8A8682"/>
      </a:dk2>
      <a:lt2>
        <a:srgbClr val="F0EEE9"/>
      </a:lt2>
      <a:accent1>
        <a:srgbClr val="FFCD00"/>
      </a:accent1>
      <a:accent2>
        <a:srgbClr val="F6921D"/>
      </a:accent2>
      <a:accent3>
        <a:srgbClr val="A7693A"/>
      </a:accent3>
      <a:accent4>
        <a:srgbClr val="D8D6D2"/>
      </a:accent4>
      <a:accent5>
        <a:srgbClr val="979593"/>
      </a:accent5>
      <a:accent6>
        <a:srgbClr val="6F6868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